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286" r:id="rId3"/>
    <p:sldId id="289" r:id="rId4"/>
    <p:sldId id="288" r:id="rId5"/>
    <p:sldId id="287" r:id="rId6"/>
    <p:sldId id="274" r:id="rId7"/>
    <p:sldId id="275" r:id="rId8"/>
    <p:sldId id="276" r:id="rId9"/>
    <p:sldId id="290" r:id="rId10"/>
    <p:sldId id="277" r:id="rId11"/>
    <p:sldId id="283" r:id="rId12"/>
    <p:sldId id="278" r:id="rId13"/>
    <p:sldId id="279" r:id="rId14"/>
    <p:sldId id="280" r:id="rId15"/>
    <p:sldId id="281" r:id="rId16"/>
    <p:sldId id="292" r:id="rId17"/>
    <p:sldId id="293" r:id="rId18"/>
    <p:sldId id="273" r:id="rId19"/>
  </p:sldIdLst>
  <p:sldSz cx="9144000" cy="6858000" type="screen4x3"/>
  <p:notesSz cx="6858000" cy="9144000"/>
  <p:embeddedFontLst>
    <p:embeddedFont>
      <p:font typeface="Bahnschrift" panose="020B0502040204020203" pitchFamily="34" charset="0"/>
      <p:regular r:id="rId22"/>
      <p:bold r:id="rId23"/>
    </p:embeddedFont>
    <p:embeddedFont>
      <p:font typeface="Wells Fargo Sans" panose="020B0604020202020204" charset="0"/>
      <p:regular r:id="rId24"/>
      <p:bold r:id="rId25"/>
      <p:italic r:id="rId26"/>
      <p:boldItalic r:id="rId27"/>
    </p:embeddedFont>
    <p:embeddedFont>
      <p:font typeface="Wells Fargo Sans Display" panose="020B0604020202020204" charset="0"/>
      <p:regular r:id="rId28"/>
    </p:embeddedFont>
  </p:embeddedFontLst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A2FFF61B-D25C-49D6-9A28-29191314A49D}">
  <a:tblStyle styleId="{A2FFF61B-D25C-49D6-9A28-29191314A49D}" styleName="Wells Fargo Table 01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chemeClr val="dk1"/>
              </a:solidFill>
            </a:ln>
          </a:top>
          <a:bottom>
            <a:ln w="6350">
              <a:solidFill>
                <a:schemeClr val="dk1"/>
              </a:solidFill>
            </a:ln>
          </a:bottom>
          <a:insideH>
            <a:ln w="6350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rgbClr val="F4F0ED"/>
          </a:solidFill>
        </a:fill>
      </a:tcStyle>
    </a:band2H>
    <a:lastRow>
      <a:tcTxStyle b="on">
        <a:fontRef idx="minor"/>
        <a:schemeClr val="dk1"/>
      </a:tcTxStyle>
      <a:tcStyle>
        <a:tcBdr>
          <a:top>
            <a:ln w="19050">
              <a:solidFill>
                <a:schemeClr val="dk1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>
        <a:fontRef idx="minor"/>
        <a:schemeClr val="dk1"/>
      </a:tcTxStyle>
      <a:tcStyle>
        <a:tcBdr>
          <a:top>
            <a:ln>
              <a:noFill/>
            </a:ln>
          </a:top>
          <a:bottom>
            <a:ln>
              <a:noFill/>
            </a:ln>
          </a:bottom>
        </a:tcBdr>
        <a:fill>
          <a:solidFill>
            <a:srgbClr val="EB691E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88" autoAdjust="0"/>
  </p:normalViewPr>
  <p:slideViewPr>
    <p:cSldViewPr showGuides="1">
      <p:cViewPr varScale="1">
        <p:scale>
          <a:sx n="111" d="100"/>
          <a:sy n="111" d="100"/>
        </p:scale>
        <p:origin x="15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38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0E776E-58AC-EA47-948C-28ACB05C00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183DC-5BD7-FB40-BCC8-4D283B2BA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B04F4-C842-4944-BB52-25F717F249E0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6CC68A-51A6-A942-94B5-D9C64A8DAA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6CB8E-A16E-3C45-8DCF-0C93D26340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4EF68-7CC1-1340-B300-DF14A44D0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1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C35CE-8C34-6944-B9CA-59AB7C150D91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8FE8C6-40C5-3A47-B40B-BF6D66835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72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125" y="1600210"/>
            <a:ext cx="5852796" cy="1779684"/>
          </a:xfrm>
        </p:spPr>
        <p:txBody>
          <a:bodyPr anchor="b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 userDrawn="1"/>
        </p:nvCxnSpPr>
        <p:spPr bwMode="hidden">
          <a:xfrm>
            <a:off x="365124" y="3520440"/>
            <a:ext cx="1280160" cy="0"/>
          </a:xfrm>
          <a:prstGeom prst="line">
            <a:avLst/>
          </a:prstGeom>
          <a:ln w="19050" cap="flat">
            <a:solidFill>
              <a:srgbClr val="FFC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3703319"/>
            <a:ext cx="4023996" cy="59435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[Month 00, 0000]</a:t>
            </a:r>
            <a:br>
              <a:rPr lang="en-US" dirty="0"/>
            </a:br>
            <a:r>
              <a:rPr lang="en-US" dirty="0"/>
              <a:t>[Presenter Name]</a:t>
            </a:r>
            <a:br>
              <a:rPr lang="en-US" dirty="0"/>
            </a:br>
            <a:r>
              <a:rPr lang="en-US" dirty="0"/>
              <a:t>[Presenter Title]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65124" y="457200"/>
            <a:ext cx="177292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None/>
            </a:pPr>
            <a:r>
              <a:rPr lang="en-US" sz="1600" dirty="0">
                <a:latin typeface="Bahnschrift" panose="020B0502040204020203" pitchFamily="34" charset="0"/>
              </a:rPr>
              <a:t>Data Science Camp</a:t>
            </a:r>
          </a:p>
        </p:txBody>
      </p:sp>
    </p:spTree>
    <p:extLst>
      <p:ext uri="{BB962C8B-B14F-4D97-AF65-F5344CB8AC3E}">
        <p14:creationId xmlns:p14="http://schemas.microsoft.com/office/powerpoint/2010/main" val="83114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0E22618-D046-4A43-A145-B5CC229DC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5" name="Chart Placeholder 1">
            <a:extLst>
              <a:ext uri="{FF2B5EF4-FFF2-40B4-BE49-F238E27FC236}">
                <a16:creationId xmlns:a16="http://schemas.microsoft.com/office/drawing/2014/main" id="{1739FB7C-9269-7342-8648-01158E245B2B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365760" y="1600200"/>
            <a:ext cx="256032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A9A5DDBF-F036-D247-8214-85BE84E1C4F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291840" y="1600200"/>
            <a:ext cx="256032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E53449-679B-CC46-BF8F-F1C105ECD917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17920" y="1600200"/>
            <a:ext cx="256032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964DD178-5836-D24D-9CF5-2E0FDE4934E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65760" y="4114800"/>
            <a:ext cx="256032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5">
            <a:extLst>
              <a:ext uri="{FF2B5EF4-FFF2-40B4-BE49-F238E27FC236}">
                <a16:creationId xmlns:a16="http://schemas.microsoft.com/office/drawing/2014/main" id="{CB0AE243-8D47-2941-B6AB-7A7BFCBEE1B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3291840" y="4114800"/>
            <a:ext cx="256032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6">
            <a:extLst>
              <a:ext uri="{FF2B5EF4-FFF2-40B4-BE49-F238E27FC236}">
                <a16:creationId xmlns:a16="http://schemas.microsoft.com/office/drawing/2014/main" id="{C99EE39F-D270-8347-9E90-33ACBAEA0719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217920" y="4114800"/>
            <a:ext cx="256032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99DBD1E6-5A74-274B-8433-97A77208CD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0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5125" y="457201"/>
            <a:ext cx="5487036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6A6D6C7-DEED-604E-9F87-29E1838E56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227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E475588-47DB-0041-A49C-8F0EF86006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7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665BEEFC-B89E-9C41-8260-1542F0B43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82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ank You">
            <a:extLst>
              <a:ext uri="{FF2B5EF4-FFF2-40B4-BE49-F238E27FC236}">
                <a16:creationId xmlns:a16="http://schemas.microsoft.com/office/drawing/2014/main" id="{D5C8B33B-B32E-0C4D-947A-87A5447D23F3}"/>
              </a:ext>
            </a:extLst>
          </p:cNvPr>
          <p:cNvSpPr txBox="1">
            <a:spLocks/>
          </p:cNvSpPr>
          <p:nvPr userDrawn="1"/>
        </p:nvSpPr>
        <p:spPr>
          <a:xfrm>
            <a:off x="365759" y="1600201"/>
            <a:ext cx="8413115" cy="16001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580231D-7943-F647-B67D-262940DDD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341846"/>
            <a:ext cx="2560320" cy="1830355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  <a:lvl2pPr marL="0" indent="0">
              <a:spcBef>
                <a:spcPts val="0"/>
              </a:spcBef>
              <a:buFontTx/>
              <a:buNone/>
              <a:defRPr sz="1000"/>
            </a:lvl2pPr>
            <a:lvl3pPr marL="0" indent="0">
              <a:spcBef>
                <a:spcPts val="0"/>
              </a:spcBef>
              <a:buFontTx/>
              <a:buNone/>
              <a:defRPr sz="1000"/>
            </a:lvl3pPr>
            <a:lvl4pPr marL="0" indent="0">
              <a:spcBef>
                <a:spcPts val="0"/>
              </a:spcBef>
              <a:buFontTx/>
              <a:buNone/>
              <a:defRPr sz="1000"/>
            </a:lvl4pPr>
            <a:lvl5pPr marL="0" indent="0">
              <a:spcBef>
                <a:spcPts val="0"/>
              </a:spcBef>
              <a:buFontTx/>
              <a:buNone/>
              <a:defRPr sz="1000"/>
            </a:lvl5pPr>
            <a:lvl6pPr marL="0" indent="0">
              <a:spcBef>
                <a:spcPts val="0"/>
              </a:spcBef>
              <a:buFontTx/>
              <a:buNone/>
              <a:defRPr sz="1000"/>
            </a:lvl6pPr>
            <a:lvl7pPr marL="0" indent="0">
              <a:spcBef>
                <a:spcPts val="0"/>
              </a:spcBef>
              <a:buFontTx/>
              <a:buNone/>
              <a:defRPr sz="1000"/>
            </a:lvl7pPr>
            <a:lvl8pPr marL="0" indent="0">
              <a:spcBef>
                <a:spcPts val="0"/>
              </a:spcBef>
              <a:buFontTx/>
              <a:buNone/>
              <a:defRPr sz="1000"/>
            </a:lvl8pPr>
            <a:lvl9pPr marL="0" indent="0">
              <a:spcBef>
                <a:spcPts val="0"/>
              </a:spcBef>
              <a:buFontTx/>
              <a:buNone/>
              <a:defRPr sz="1000"/>
            </a:lvl9pPr>
          </a:lstStyle>
          <a:p>
            <a:pPr lvl="0"/>
            <a:r>
              <a:rPr lang="en-US" dirty="0"/>
              <a:t>[Optional contact information]</a:t>
            </a:r>
          </a:p>
        </p:txBody>
      </p:sp>
    </p:spTree>
    <p:extLst>
      <p:ext uri="{BB962C8B-B14F-4D97-AF65-F5344CB8AC3E}">
        <p14:creationId xmlns:p14="http://schemas.microsoft.com/office/powerpoint/2010/main" val="233821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538163" y="3430588"/>
            <a:ext cx="80581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3" descr="stagecoach icon with corporate signature &quot;Together we'll go far&quot;" title="stagecoach icon lock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85"/>
          <a:stretch>
            <a:fillRect/>
          </a:stretch>
        </p:blipFill>
        <p:spPr bwMode="auto">
          <a:xfrm>
            <a:off x="5137150" y="5403850"/>
            <a:ext cx="367030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950" y="384175"/>
            <a:ext cx="741363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title="wells fargo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950" y="384175"/>
            <a:ext cx="741363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786" y="1305643"/>
            <a:ext cx="7772400" cy="1959882"/>
          </a:xfr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defRPr lang="en-US" sz="48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786" y="3657600"/>
            <a:ext cx="6400800" cy="9144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rIns="91440" bIns="45720">
            <a:normAutofit/>
          </a:bodyPr>
          <a:lstStyle>
            <a:lvl1pPr marL="0" indent="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lang="en-US" sz="1800" b="1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546786" y="5275171"/>
            <a:ext cx="2819400" cy="7620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8382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 userDrawn="1"/>
        </p:nvCxnSpPr>
        <p:spPr bwMode="hidden">
          <a:xfrm>
            <a:off x="365760" y="1600200"/>
            <a:ext cx="4023360" cy="0"/>
          </a:xfrm>
          <a:prstGeom prst="line">
            <a:avLst/>
          </a:prstGeom>
          <a:ln w="19050" cap="flat">
            <a:solidFill>
              <a:srgbClr val="FFC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828800"/>
            <a:ext cx="4023360" cy="4340224"/>
          </a:xfrm>
        </p:spPr>
        <p:txBody>
          <a:bodyPr numCol="1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7941C5E-69DA-4A4E-99CB-9F761C3791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05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 userDrawn="1"/>
        </p:nvCxnSpPr>
        <p:spPr bwMode="hidden">
          <a:xfrm>
            <a:off x="365760" y="1600200"/>
            <a:ext cx="4023360" cy="0"/>
          </a:xfrm>
          <a:prstGeom prst="line">
            <a:avLst/>
          </a:prstGeom>
          <a:ln w="19050" cap="flat">
            <a:solidFill>
              <a:srgbClr val="FFC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" name="Line">
            <a:extLst>
              <a:ext uri="{FF2B5EF4-FFF2-40B4-BE49-F238E27FC236}">
                <a16:creationId xmlns:a16="http://schemas.microsoft.com/office/drawing/2014/main" id="{827E2BA7-0F08-6A47-9026-1A567427BC27}"/>
              </a:ext>
            </a:extLst>
          </p:cNvPr>
          <p:cNvCxnSpPr>
            <a:cxnSpLocks/>
          </p:cNvCxnSpPr>
          <p:nvPr userDrawn="1"/>
        </p:nvCxnSpPr>
        <p:spPr bwMode="hidden">
          <a:xfrm>
            <a:off x="4754880" y="1600200"/>
            <a:ext cx="4023360" cy="0"/>
          </a:xfrm>
          <a:prstGeom prst="line">
            <a:avLst/>
          </a:prstGeom>
          <a:ln w="19050" cap="flat">
            <a:solidFill>
              <a:srgbClr val="FFC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59" y="1828802"/>
            <a:ext cx="8413115" cy="4340224"/>
          </a:xfrm>
        </p:spPr>
        <p:txBody>
          <a:bodyPr numCol="2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07DB0427-6005-7646-A1DA-069FBA064B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11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125" y="1600201"/>
            <a:ext cx="8412480" cy="45688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86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600201"/>
            <a:ext cx="5486400" cy="4568825"/>
          </a:xfrm>
        </p:spPr>
        <p:txBody>
          <a:bodyPr>
            <a:noAutofit/>
          </a:bodyPr>
          <a:lstStyle>
            <a:lvl1pPr marL="274320" indent="-274320">
              <a:lnSpc>
                <a:spcPct val="100000"/>
              </a:lnSpc>
              <a:buFont typeface="Wells Fargo Sans Display" panose="020B0503020203020204" pitchFamily="34" charset="0"/>
              <a:buChar char="•"/>
              <a:defRPr sz="2400">
                <a:latin typeface="+mj-lt"/>
              </a:defRPr>
            </a:lvl1pPr>
            <a:lvl2pPr marL="5486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2pPr>
            <a:lvl3pPr marL="8229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3pPr>
            <a:lvl4pPr marL="10972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4pPr>
            <a:lvl5pPr marL="137160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5pPr>
            <a:lvl6pPr marL="164592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6pPr>
            <a:lvl7pPr marL="19202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7pPr>
            <a:lvl8pPr marL="21945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8pPr>
            <a:lvl9pPr marL="24688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85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5A6DEEE1-C08A-1E44-BEC5-E09044562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600200"/>
            <a:ext cx="40233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4880" y="1600200"/>
            <a:ext cx="40233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9BFDC9A-8BFC-8946-84F2-2786226F4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1" y="1600200"/>
            <a:ext cx="256032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91840" y="1600200"/>
            <a:ext cx="256032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AE1199F-835A-AB49-B657-252EF2C5A8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17921" y="1600200"/>
            <a:ext cx="2560954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7759C7B-BF36-F44D-BEAC-32033DC69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02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1" y="1600200"/>
            <a:ext cx="256032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91840" y="1600200"/>
            <a:ext cx="548639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D805AD4-73CF-FE45-8F86-233D14A0CF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86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841248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1" y="1600200"/>
            <a:ext cx="54864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600200"/>
            <a:ext cx="256031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34BDA51D-739A-6147-AE33-B80AD5046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74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1EF5521F-5C5A-4C48-8B35-7AA5E060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10058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[Slide title]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48CBF009-1B9F-4150-8EC1-2D97F9BB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600200"/>
            <a:ext cx="8412480" cy="4572000"/>
          </a:xfrm>
          <a:prstGeom prst="rect">
            <a:avLst/>
          </a:prstGeom>
        </p:spPr>
        <p:txBody>
          <a:bodyPr vert="horz" lIns="0" tIns="0" rIns="0" bIns="0" spcCol="36576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3B92F20D-48D7-2E43-BCAC-BA410B21D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2480" y="6400800"/>
            <a:ext cx="36576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0F85C7-EC28-5C4D-9577-C5634B07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39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72" r:id="rId3"/>
    <p:sldLayoutId id="2147483650" r:id="rId4"/>
    <p:sldLayoutId id="2147483675" r:id="rId5"/>
    <p:sldLayoutId id="2147483652" r:id="rId6"/>
    <p:sldLayoutId id="2147483658" r:id="rId7"/>
    <p:sldLayoutId id="2147483669" r:id="rId8"/>
    <p:sldLayoutId id="2147483670" r:id="rId9"/>
    <p:sldLayoutId id="2147483674" r:id="rId10"/>
    <p:sldLayoutId id="2147483661" r:id="rId11"/>
    <p:sldLayoutId id="2147483654" r:id="rId12"/>
    <p:sldLayoutId id="2147483655" r:id="rId13"/>
    <p:sldLayoutId id="2147483671" r:id="rId14"/>
    <p:sldLayoutId id="2147483676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u="none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Wells Fargo Sans" panose="020B0503020203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b="0" i="0" u="none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0287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2001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13716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15430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30" userDrawn="1">
          <p15:clr>
            <a:srgbClr val="F26B43"/>
          </p15:clr>
        </p15:guide>
        <p15:guide id="3" pos="5530" userDrawn="1">
          <p15:clr>
            <a:srgbClr val="F26B43"/>
          </p15:clr>
        </p15:guide>
        <p15:guide id="4" orient="horz" pos="1008" userDrawn="1">
          <p15:clr>
            <a:srgbClr val="F26B43"/>
          </p15:clr>
        </p15:guide>
        <p15:guide id="5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thispersondoesnotexist.com/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thispersondoesnotexist.com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chopedia.com/definition/32071/facial-recognition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Facial Recognition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Dan Kern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19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50" y="1"/>
            <a:ext cx="6850650" cy="68580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126" y="1600201"/>
            <a:ext cx="1957510" cy="4568825"/>
          </a:xfrm>
        </p:spPr>
        <p:txBody>
          <a:bodyPr/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Actor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US senator</a:t>
            </a:r>
          </a:p>
        </p:txBody>
      </p:sp>
    </p:spTree>
    <p:extLst>
      <p:ext uri="{BB962C8B-B14F-4D97-AF65-F5344CB8AC3E}">
        <p14:creationId xmlns:p14="http://schemas.microsoft.com/office/powerpoint/2010/main" val="178019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18" y="1"/>
            <a:ext cx="6850681" cy="68580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126" y="1600201"/>
            <a:ext cx="1957510" cy="4568825"/>
          </a:xfrm>
        </p:spPr>
        <p:txBody>
          <a:bodyPr/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eSports champion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Founded electric car company</a:t>
            </a:r>
          </a:p>
        </p:txBody>
      </p:sp>
    </p:spTree>
    <p:extLst>
      <p:ext uri="{BB962C8B-B14F-4D97-AF65-F5344CB8AC3E}">
        <p14:creationId xmlns:p14="http://schemas.microsoft.com/office/powerpoint/2010/main" val="390441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0"/>
            <a:ext cx="6858000" cy="685068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126" y="1600201"/>
            <a:ext cx="1957510" cy="4568825"/>
          </a:xfrm>
        </p:spPr>
        <p:txBody>
          <a:bodyPr/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Fashion blogger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Former Olympic gymnast </a:t>
            </a:r>
          </a:p>
        </p:txBody>
      </p:sp>
    </p:spTree>
    <p:extLst>
      <p:ext uri="{BB962C8B-B14F-4D97-AF65-F5344CB8AC3E}">
        <p14:creationId xmlns:p14="http://schemas.microsoft.com/office/powerpoint/2010/main" val="105664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"/>
            <a:ext cx="6934200" cy="691933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126" y="1600201"/>
            <a:ext cx="1957510" cy="4568825"/>
          </a:xfrm>
        </p:spPr>
        <p:txBody>
          <a:bodyPr/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Starred in baby food commercial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Was on cover of Parent magazine</a:t>
            </a:r>
          </a:p>
        </p:txBody>
      </p:sp>
    </p:spTree>
    <p:extLst>
      <p:ext uri="{BB962C8B-B14F-4D97-AF65-F5344CB8AC3E}">
        <p14:creationId xmlns:p14="http://schemas.microsoft.com/office/powerpoint/2010/main" val="114437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2657"/>
            <a:ext cx="6854371" cy="682498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126" y="1600201"/>
            <a:ext cx="1957510" cy="4568825"/>
          </a:xfrm>
        </p:spPr>
        <p:txBody>
          <a:bodyPr/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Won high school teacher of the year in NC in 2018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Star on cable television </a:t>
            </a:r>
          </a:p>
        </p:txBody>
      </p:sp>
    </p:spTree>
    <p:extLst>
      <p:ext uri="{BB962C8B-B14F-4D97-AF65-F5344CB8AC3E}">
        <p14:creationId xmlns:p14="http://schemas.microsoft.com/office/powerpoint/2010/main" val="277163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9" y="0"/>
            <a:ext cx="6887029" cy="690177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126" y="1600201"/>
            <a:ext cx="1957510" cy="4568825"/>
          </a:xfrm>
        </p:spPr>
        <p:txBody>
          <a:bodyPr/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Author of NY Times bestseller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Pianist</a:t>
            </a:r>
          </a:p>
        </p:txBody>
      </p:sp>
    </p:spTree>
    <p:extLst>
      <p:ext uri="{BB962C8B-B14F-4D97-AF65-F5344CB8AC3E}">
        <p14:creationId xmlns:p14="http://schemas.microsoft.com/office/powerpoint/2010/main" val="150317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 responses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“A” responses?</a:t>
            </a:r>
          </a:p>
          <a:p>
            <a:r>
              <a:rPr lang="en-US" dirty="0"/>
              <a:t>How many “B” responses?</a:t>
            </a:r>
          </a:p>
          <a:p>
            <a:r>
              <a:rPr lang="en-US" dirty="0"/>
              <a:t>Any patterns seen in the responses?</a:t>
            </a:r>
          </a:p>
          <a:p>
            <a:r>
              <a:rPr lang="en-US" dirty="0"/>
              <a:t>Any common characteristic of all the people shown?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8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 Quiz not really about facial recognition!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None of the people shown are real people</a:t>
            </a:r>
          </a:p>
          <a:p>
            <a:endParaRPr lang="en-US" dirty="0"/>
          </a:p>
          <a:p>
            <a:r>
              <a:rPr lang="en-US" dirty="0"/>
              <a:t>Each photo was generated by </a:t>
            </a:r>
            <a:r>
              <a:rPr lang="en-US" dirty="0">
                <a:hlinkClick r:id="rId2"/>
              </a:rPr>
              <a:t>http://thispersondoesnotexist.com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site uses artificial intelligence to generate the images</a:t>
            </a:r>
          </a:p>
          <a:p>
            <a:pPr lvl="1"/>
            <a:r>
              <a:rPr lang="en-US" dirty="0"/>
              <a:t>generative adversarial network (</a:t>
            </a:r>
            <a:r>
              <a:rPr lang="en-US" dirty="0" err="1"/>
              <a:t>GAN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Developed by a software engineer at </a:t>
            </a:r>
            <a:r>
              <a:rPr lang="en-US" dirty="0" err="1"/>
              <a:t>Nvidia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Now, let’s take a second look at the images...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0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Artificial Intelligence (AI) can generate images of faces that are convincingly real</a:t>
            </a:r>
          </a:p>
          <a:p>
            <a:endParaRPr lang="en-US" dirty="0"/>
          </a:p>
          <a:p>
            <a:r>
              <a:rPr lang="en-US" dirty="0"/>
              <a:t>The site </a:t>
            </a:r>
            <a:r>
              <a:rPr lang="en-US" dirty="0">
                <a:hlinkClick r:id="rId2"/>
              </a:rPr>
              <a:t>http://thispersondoesnotexist.com</a:t>
            </a:r>
            <a:r>
              <a:rPr lang="en-US" dirty="0"/>
              <a:t> generates a fake face each time the web page is refreshed</a:t>
            </a:r>
          </a:p>
          <a:p>
            <a:endParaRPr lang="en-US" dirty="0"/>
          </a:p>
          <a:p>
            <a:r>
              <a:rPr lang="en-US" dirty="0"/>
              <a:t>This is an example of the power of AI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26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Facial recognition 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facial recognition?</a:t>
            </a:r>
          </a:p>
          <a:p>
            <a:pPr lvl="1"/>
            <a:r>
              <a:rPr lang="en-US" dirty="0"/>
              <a:t>Facial recognition is a biometric software application capable of uniquely identifying or verifying a person by comparing and analyzing patterns based on the person's facial contours. [Source: </a:t>
            </a:r>
            <a:r>
              <a:rPr lang="en-US" dirty="0">
                <a:hlinkClick r:id="rId2"/>
              </a:rPr>
              <a:t>https://www.techopedia.com/definition/32071/facial-recognition</a:t>
            </a:r>
            <a:r>
              <a:rPr lang="en-US" dirty="0"/>
              <a:t>]</a:t>
            </a:r>
          </a:p>
          <a:p>
            <a:pPr lvl="1"/>
            <a:endParaRPr lang="en-US" dirty="0"/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Building access</a:t>
            </a:r>
          </a:p>
          <a:p>
            <a:pPr lvl="1"/>
            <a:r>
              <a:rPr lang="en-US" dirty="0"/>
              <a:t>Unlock phones/computers</a:t>
            </a:r>
          </a:p>
          <a:p>
            <a:pPr lvl="1"/>
            <a:r>
              <a:rPr lang="en-US" dirty="0"/>
              <a:t>Identify customers</a:t>
            </a:r>
          </a:p>
          <a:p>
            <a:pPr lvl="1"/>
            <a:endParaRPr lang="en-US" dirty="0"/>
          </a:p>
          <a:p>
            <a:r>
              <a:rPr lang="en-US" dirty="0"/>
              <a:t>History</a:t>
            </a:r>
          </a:p>
          <a:p>
            <a:pPr lvl="1"/>
            <a:r>
              <a:rPr lang="en-US" dirty="0"/>
              <a:t>Dates back to the early 1960s</a:t>
            </a:r>
          </a:p>
          <a:p>
            <a:pPr lvl="1"/>
            <a:r>
              <a:rPr lang="en-US" dirty="0"/>
              <a:t>Developed by government and university research</a:t>
            </a:r>
          </a:p>
          <a:p>
            <a:pPr lvl="1"/>
            <a:r>
              <a:rPr lang="en-US" dirty="0"/>
              <a:t>Grown with the introduction of digital imagery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3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facial recognition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5" y="1600201"/>
            <a:ext cx="3521075" cy="456882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Image of face is captured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Facial features and “landmarks” are identified and quantified</a:t>
            </a:r>
          </a:p>
          <a:p>
            <a:pPr lvl="1"/>
            <a:r>
              <a:rPr lang="en-US" dirty="0"/>
              <a:t>distance between your eyes</a:t>
            </a:r>
          </a:p>
          <a:p>
            <a:pPr lvl="1"/>
            <a:r>
              <a:rPr lang="en-US" dirty="0"/>
              <a:t>distance from forehead to chin</a:t>
            </a:r>
          </a:p>
          <a:p>
            <a:pPr lvl="1"/>
            <a:r>
              <a:rPr lang="en-US" dirty="0"/>
              <a:t>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facial signature - a mathematical formula - is compared to a database of known faces.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determination is made: Does your “</a:t>
            </a:r>
            <a:r>
              <a:rPr lang="en-US" dirty="0" err="1"/>
              <a:t>faceprint</a:t>
            </a:r>
            <a:r>
              <a:rPr lang="en-US" dirty="0"/>
              <a:t>” match a record in the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057400"/>
            <a:ext cx="3130962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3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facial recognition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5" y="1600201"/>
            <a:ext cx="3521075" cy="456882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Image of face is captured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Facial features and “landmarks” are identified and quantified</a:t>
            </a:r>
          </a:p>
          <a:p>
            <a:pPr lvl="1"/>
            <a:r>
              <a:rPr lang="en-US" dirty="0"/>
              <a:t>distance between your eyes</a:t>
            </a:r>
          </a:p>
          <a:p>
            <a:pPr lvl="1"/>
            <a:r>
              <a:rPr lang="en-US" dirty="0"/>
              <a:t>distance from forehead to chin</a:t>
            </a:r>
          </a:p>
          <a:p>
            <a:pPr lvl="1"/>
            <a:r>
              <a:rPr lang="en-US" dirty="0"/>
              <a:t>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facial signature - a mathematical formula - is compared to a database of known faces.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determination is made: Does your “</a:t>
            </a:r>
            <a:r>
              <a:rPr lang="en-US" dirty="0" err="1"/>
              <a:t>faceprint</a:t>
            </a:r>
            <a:r>
              <a:rPr lang="en-US" dirty="0"/>
              <a:t>” match a record in the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057400"/>
            <a:ext cx="3130962" cy="3124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477000" y="3505200"/>
            <a:ext cx="381000" cy="0"/>
          </a:xfrm>
          <a:prstGeom prst="straightConnector1">
            <a:avLst/>
          </a:prstGeom>
          <a:ln w="38100" cap="sq">
            <a:solidFill>
              <a:srgbClr val="C00000"/>
            </a:solidFill>
            <a:headEnd type="triangle"/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645481" y="3127374"/>
            <a:ext cx="22019" cy="1825626"/>
          </a:xfrm>
          <a:prstGeom prst="straightConnector1">
            <a:avLst/>
          </a:prstGeom>
          <a:ln w="38100" cap="sq">
            <a:solidFill>
              <a:srgbClr val="C00000"/>
            </a:solidFill>
            <a:headEnd type="triangle"/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1" name="Rectangle 10"/>
          <p:cNvSpPr/>
          <p:nvPr/>
        </p:nvSpPr>
        <p:spPr>
          <a:xfrm>
            <a:off x="5921581" y="3393077"/>
            <a:ext cx="533400" cy="304800"/>
          </a:xfrm>
          <a:prstGeom prst="rect">
            <a:avLst/>
          </a:prstGeom>
          <a:ln w="38100" cap="sq">
            <a:solidFill>
              <a:srgbClr val="C00000"/>
            </a:solidFill>
            <a:headEnd type="triangle"/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2" name="Rectangle 11"/>
          <p:cNvSpPr/>
          <p:nvPr/>
        </p:nvSpPr>
        <p:spPr>
          <a:xfrm>
            <a:off x="6867196" y="3393077"/>
            <a:ext cx="371804" cy="304800"/>
          </a:xfrm>
          <a:prstGeom prst="rect">
            <a:avLst/>
          </a:prstGeom>
          <a:ln w="38100" cap="sq">
            <a:solidFill>
              <a:srgbClr val="C00000"/>
            </a:solidFill>
            <a:headEnd type="triangle"/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3" name="Rectangle 12"/>
          <p:cNvSpPr/>
          <p:nvPr/>
        </p:nvSpPr>
        <p:spPr>
          <a:xfrm>
            <a:off x="6188280" y="4255496"/>
            <a:ext cx="822119" cy="240304"/>
          </a:xfrm>
          <a:prstGeom prst="rect">
            <a:avLst/>
          </a:prstGeom>
          <a:ln w="38100" cap="sq">
            <a:solidFill>
              <a:srgbClr val="C00000"/>
            </a:solidFill>
            <a:headEnd type="triangle"/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4" name="Rectangle 13"/>
          <p:cNvSpPr/>
          <p:nvPr/>
        </p:nvSpPr>
        <p:spPr>
          <a:xfrm>
            <a:off x="5616530" y="2609580"/>
            <a:ext cx="1774869" cy="2343420"/>
          </a:xfrm>
          <a:prstGeom prst="rect">
            <a:avLst/>
          </a:prstGeom>
          <a:ln w="38100" cap="sq">
            <a:solidFill>
              <a:srgbClr val="C00000"/>
            </a:solidFill>
            <a:headEnd type="triangle"/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68737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 for this exercise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 i="1" dirty="0"/>
              <a:t>How well does your facial recognition “software” work?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will be presented photographs of 10 different faces.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Each photograph has two occupations listed.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will see if you recognize the face and then select the correct occupation.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you do not recognize the face, you can look for features that may suggest the correct occupation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3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156" y="10886"/>
            <a:ext cx="6872844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65126" y="1600201"/>
            <a:ext cx="1957510" cy="4568825"/>
          </a:xfrm>
        </p:spPr>
        <p:txBody>
          <a:bodyPr/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Actress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Member of the 2012 US Women’s soccer team</a:t>
            </a:r>
          </a:p>
        </p:txBody>
      </p:sp>
    </p:spTree>
    <p:extLst>
      <p:ext uri="{BB962C8B-B14F-4D97-AF65-F5344CB8AC3E}">
        <p14:creationId xmlns:p14="http://schemas.microsoft.com/office/powerpoint/2010/main" val="719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5" y="1600201"/>
            <a:ext cx="1997075" cy="4568825"/>
          </a:xfrm>
        </p:spPr>
        <p:txBody>
          <a:bodyPr/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Politician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Founded a famous hedge fund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6923314" cy="687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5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6" y="1600201"/>
            <a:ext cx="1957510" cy="4568825"/>
          </a:xfrm>
        </p:spPr>
        <p:txBody>
          <a:bodyPr/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One of the founders of Google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Famous YouTuber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635" y="0"/>
            <a:ext cx="6821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4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59" y="1828802"/>
            <a:ext cx="3596641" cy="4340224"/>
          </a:xfrm>
        </p:spPr>
        <p:txBody>
          <a:bodyPr/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NBA owner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Founded PC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F85C7-EC28-5C4D-9577-C5634B07539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6934200" cy="689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0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8&quot; unique_id=&quot;10406&quot;&gt;&lt;/object&gt;&lt;object type=&quot;2&quot; unique_id=&quot;10407&quot;&gt;&lt;object type=&quot;3&quot; unique_id=&quot;10408&quot;&gt;&lt;property id=&quot;20148&quot; value=&quot;5&quot;/&gt;&lt;property id=&quot;20300&quot; value=&quot;Slide 1 - &amp;quot;Welcome to the Wells Fargo  4x3 PowerPoint template&amp;quot;&quot;/&gt;&lt;property id=&quot;20307&quot; value=&quot;275&quot;/&gt;&lt;/object&gt;&lt;object type=&quot;3&quot; unique_id=&quot;10409&quot;&gt;&lt;property id=&quot;20148&quot; value=&quot;5&quot;/&gt;&lt;property id=&quot;20300&quot; value=&quot;Slide 2 - &amp;quot;Using this PowerPoint template&amp;quot;&quot;/&gt;&lt;property id=&quot;20307&quot; value=&quot;291&quot;/&gt;&lt;/object&gt;&lt;object type=&quot;3&quot; unique_id=&quot;10410&quot;&gt;&lt;property id=&quot;20148&quot; value=&quot;5&quot;/&gt;&lt;property id=&quot;20300&quot; value=&quot;Slide 5 - &amp;quot;PowerPoint standards&amp;quot;&quot;/&gt;&lt;property id=&quot;20307&quot; value=&quot;292&quot;/&gt;&lt;/object&gt;&lt;object type=&quot;3&quot; unique_id=&quot;10411&quot;&gt;&lt;property id=&quot;20148&quot; value=&quot;5&quot;/&gt;&lt;property id=&quot;20300&quot; value=&quot;Slide 6 - &amp;quot;PowerPoint standards (continued)&amp;quot;&quot;/&gt;&lt;property id=&quot;20307&quot; value=&quot;293&quot;/&gt;&lt;/object&gt;&lt;object type=&quot;3&quot; unique_id=&quot;10412&quot;&gt;&lt;property id=&quot;20148&quot; value=&quot;5&quot;/&gt;&lt;property id=&quot;20300&quot; value=&quot;Slide 7 - &amp;quot;Accessibility considerations&amp;quot;&quot;/&gt;&lt;property id=&quot;20307&quot; value=&quot;294&quot;/&gt;&lt;/object&gt;&lt;object type=&quot;3&quot; unique_id=&quot;10413&quot;&gt;&lt;property id=&quot;20148&quot; value=&quot;5&quot;/&gt;&lt;property id=&quot;20300&quot; value=&quot;Slide 8 - &amp;quot;Using imagery in PowerPoint&amp;quot;&quot;/&gt;&lt;property id=&quot;20307&quot; value=&quot;299&quot;/&gt;&lt;/object&gt;&lt;object type=&quot;3&quot; unique_id=&quot;10414&quot;&gt;&lt;property id=&quot;20148&quot; value=&quot;5&quot;/&gt;&lt;property id=&quot;20300&quot; value=&quot;Slide 9 - &amp;quot;Using imagery in PowerPoint (continued)&amp;quot;&quot;/&gt;&lt;property id=&quot;20307&quot; value=&quot;312&quot;/&gt;&lt;/object&gt;&lt;object type=&quot;3&quot; unique_id=&quot;10415&quot;&gt;&lt;property id=&quot;20148&quot; value=&quot;5&quot;/&gt;&lt;property id=&quot;20300&quot; value=&quot;Slide 10 - &amp;quot;Copyrights and trademarks&amp;quot;&quot;/&gt;&lt;property id=&quot;20307&quot; value=&quot;296&quot;/&gt;&lt;/object&gt;&lt;object type=&quot;3&quot; unique_id=&quot;10416&quot;&gt;&lt;property id=&quot;20148&quot; value=&quot;5&quot;/&gt;&lt;property id=&quot;20300&quot; value=&quot;Slide 11 - &amp;quot;Video considerations&amp;quot;&quot;/&gt;&lt;property id=&quot;20307&quot; value=&quot;297&quot;/&gt;&lt;/object&gt;&lt;object type=&quot;3&quot; unique_id=&quot;10417&quot;&gt;&lt;property id=&quot;20148&quot; value=&quot;5&quot;/&gt;&lt;property id=&quot;20300&quot; value=&quot;Slide 12 - &amp;quot;Copyright notice and information classifications&amp;quot;&quot;/&gt;&lt;property id=&quot;20307&quot; value=&quot;298&quot;/&gt;&lt;/object&gt;&lt;object type=&quot;3&quot; unique_id=&quot;10418&quot;&gt;&lt;property id=&quot;20148&quot; value=&quot;5&quot;/&gt;&lt;property id=&quot;20300&quot; value=&quot;Slide 13 - &amp;quot;Presentation title is Wells Fargo Sans Display 32pt, three lines max&amp;quot;&quot;/&gt;&lt;property id=&quot;20307&quot; value=&quot;256&quot;/&gt;&lt;/object&gt;&lt;object type=&quot;3&quot; unique_id=&quot;10419&quot;&gt;&lt;property id=&quot;20148&quot; value=&quot;5&quot;/&gt;&lt;property id=&quot;20300&quot; value=&quot;Slide 14 - &amp;quot;Presentation title is Wells Fargo Sans Display 28pt,  two lines max&amp;quot;&quot;/&gt;&lt;property id=&quot;20307&quot; value=&quot;259&quot;/&gt;&lt;/object&gt;&lt;object type=&quot;3&quot; unique_id=&quot;10420&quot;&gt;&lt;property id=&quot;20148&quot; value=&quot;5&quot;/&gt;&lt;property id=&quot;20300&quot; value=&quot;Slide 15 - &amp;quot;Agenda&amp;quot;&quot;/&gt;&lt;property id=&quot;20307&quot; value=&quot;281&quot;/&gt;&lt;/object&gt;&lt;object type=&quot;3&quot; unique_id=&quot;10421&quot;&gt;&lt;property id=&quot;20148&quot; value=&quot;5&quot;/&gt;&lt;property id=&quot;20300&quot; value=&quot;Slide 16 - &amp;quot;Agenda&amp;quot;&quot;/&gt;&lt;property id=&quot;20307&quot; value=&quot;288&quot;/&gt;&lt;/object&gt;&lt;object type=&quot;3&quot; unique_id=&quot;10422&quot;&gt;&lt;property id=&quot;20148&quot; value=&quot;5&quot;/&gt;&lt;property id=&quot;20300&quot; value=&quot;Slide 17&quot;/&gt;&lt;property id=&quot;20307&quot; value=&quot;314&quot;/&gt;&lt;/object&gt;&lt;object type=&quot;3&quot; unique_id=&quot;10423&quot;&gt;&lt;property id=&quot;20148&quot; value=&quot;5&quot;/&gt;&lt;property id=&quot;20300&quot; value=&quot;Slide 18 - &amp;quot;Slide title is Wells Fargo Sans Display 24pt Two lines max&amp;quot;&quot;/&gt;&lt;property id=&quot;20307&quot; value=&quot;261&quot;/&gt;&lt;/object&gt;&lt;object type=&quot;3&quot; unique_id=&quot;10424&quot;&gt;&lt;property id=&quot;20148&quot; value=&quot;5&quot;/&gt;&lt;property id=&quot;20300&quot; value=&quot;Slide 19 - &amp;quot;This is a “Large Text” slide&amp;quot;&quot;/&gt;&lt;property id=&quot;20307&quot; value=&quot;309&quot;/&gt;&lt;/object&gt;&lt;object type=&quot;3&quot; unique_id=&quot;10425&quot;&gt;&lt;property id=&quot;20148&quot; value=&quot;5&quot;/&gt;&lt;property id=&quot;20300&quot; value=&quot;Slide 20 - &amp;quot;This is a “Two Content” slide Slide subtitle, if needed, is WF Sans SemiBold 14pt, black&amp;quot;&quot;/&gt;&lt;property id=&quot;20307&quot; value=&quot;262&quot;/&gt;&lt;/object&gt;&lt;object type=&quot;3&quot; unique_id=&quot;10426&quot;&gt;&lt;property id=&quot;20148&quot; value=&quot;5&quot;/&gt;&lt;property id=&quot;20300&quot; value=&quot;Slide 21 - &amp;quot;Columns can be used for text, tables,  charts, graphics, and/or photos&amp;quot;&quot;/&gt;&lt;property id=&quot;20307&quot; value=&quot;313&quot;/&gt;&lt;/object&gt;&lt;object type=&quot;3&quot; unique_id=&quot;10427&quot;&gt;&lt;property id=&quot;20148&quot; value=&quot;5&quot;/&gt;&lt;property id=&quot;20300&quot; value=&quot;Slide 22 - &amp;quot;This is a “Three Content” slide&amp;quot;&quot;/&gt;&lt;property id=&quot;20307&quot; value=&quot;263&quot;/&gt;&lt;/object&gt;&lt;object type=&quot;3&quot; unique_id=&quot;10428&quot;&gt;&lt;property id=&quot;20148&quot; value=&quot;5&quot;/&gt;&lt;property id=&quot;20300&quot; value=&quot;Slide 23 - &amp;quot;This is a “Sidebar Left” slide&amp;quot;&quot;/&gt;&lt;property id=&quot;20307&quot; value=&quot;276&quot;/&gt;&lt;/object&gt;&lt;object type=&quot;3&quot; unique_id=&quot;10429&quot;&gt;&lt;property id=&quot;20148&quot; value=&quot;5&quot;/&gt;&lt;property id=&quot;20300&quot; value=&quot;Slide 24 - &amp;quot;This is a “Sidebar Right” slide&amp;quot;&quot;/&gt;&lt;property id=&quot;20307&quot; value=&quot;277&quot;/&gt;&lt;/object&gt;&lt;object type=&quot;3&quot; unique_id=&quot;10430&quot;&gt;&lt;property id=&quot;20148&quot; value=&quot;5&quot;/&gt;&lt;property id=&quot;20300&quot; value=&quot;Slide 25 - &amp;quot;This is a “Text and Photo” slide&amp;quot;&quot;/&gt;&lt;property id=&quot;20307&quot; value=&quot;303&quot;/&gt;&lt;/object&gt;&lt;object type=&quot;3&quot; unique_id=&quot;10431&quot;&gt;&lt;property id=&quot;20148&quot; value=&quot;5&quot;/&gt;&lt;property id=&quot;20300&quot; value=&quot;Slide 26 - &amp;quot;This is a “One Photo and Caption” slide&amp;quot;&quot;/&gt;&lt;property id=&quot;20307&quot; value=&quot;271&quot;/&gt;&lt;/object&gt;&lt;object type=&quot;3&quot; unique_id=&quot;10432&quot;&gt;&lt;property id=&quot;20148&quot; value=&quot;5&quot;/&gt;&lt;property id=&quot;20300&quot; value=&quot;Slide 27 - &amp;quot;This is a “Two Photos and Captions” slide&amp;quot;&quot;/&gt;&lt;property id=&quot;20307&quot; value=&quot;272&quot;/&gt;&lt;/object&gt;&lt;object type=&quot;3&quot; unique_id=&quot;10433&quot;&gt;&lt;property id=&quot;20148&quot; value=&quot;5&quot;/&gt;&lt;property id=&quot;20300&quot; value=&quot;Slide 28&quot;/&gt;&lt;property id=&quot;20307&quot; value=&quot;265&quot;/&gt;&lt;/object&gt;&lt;object type=&quot;3&quot; unique_id=&quot;10434&quot;&gt;&lt;property id=&quot;20148&quot; value=&quot;5&quot;/&gt;&lt;property id=&quot;20300&quot; value=&quot;Slide 29&quot;/&gt;&lt;property id=&quot;20307&quot; value=&quot;269&quot;/&gt;&lt;/object&gt;&lt;object type=&quot;3&quot; unique_id=&quot;10435&quot;&gt;&lt;property id=&quot;20148&quot; value=&quot;5&quot;/&gt;&lt;property id=&quot;20300&quot; value=&quot;Slide 30&quot;/&gt;&lt;property id=&quot;20307&quot; value=&quot;278&quot;/&gt;&lt;/object&gt;&lt;object type=&quot;3&quot; unique_id=&quot;10436&quot;&gt;&lt;property id=&quot;20148&quot; value=&quot;5&quot;/&gt;&lt;property id=&quot;20300&quot; value=&quot;Slide 31&quot;/&gt;&lt;property id=&quot;20307&quot; value=&quot;267&quot;/&gt;&lt;/object&gt;&lt;object type=&quot;3&quot; unique_id=&quot;10437&quot;&gt;&lt;property id=&quot;20148&quot; value=&quot;5&quot;/&gt;&lt;property id=&quot;20300&quot; value=&quot;Slide 32 - &amp;quot;Fonts&amp;quot;&quot;/&gt;&lt;property id=&quot;20307&quot; value=&quot;286&quot;/&gt;&lt;/object&gt;&lt;object type=&quot;3&quot; unique_id=&quot;10438&quot;&gt;&lt;property id=&quot;20148&quot; value=&quot;5&quot;/&gt;&lt;property id=&quot;20300&quot; value=&quot;Slide 33 - &amp;quot;Font embedding&amp;quot;&quot;/&gt;&lt;property id=&quot;20307&quot; value=&quot;310&quot;/&gt;&lt;/object&gt;&lt;object type=&quot;3&quot; unique_id=&quot;10439&quot;&gt;&lt;property id=&quot;20148&quot; value=&quot;5&quot;/&gt;&lt;property id=&quot;20300&quot; value=&quot;Slide 34 - &amp;quot;Colors&amp;quot;&quot;/&gt;&lt;property id=&quot;20307&quot; value=&quot;280&quot;/&gt;&lt;/object&gt;&lt;object type=&quot;3&quot; unique_id=&quot;10440&quot;&gt;&lt;property id=&quot;20148&quot; value=&quot;5&quot;/&gt;&lt;property id=&quot;20300&quot; value=&quot;Slide 35 - &amp;quot;Accessibility in fonts and colors&amp;quot;&quot;/&gt;&lt;property id=&quot;20307&quot; value=&quot;300&quot;/&gt;&lt;/object&gt;&lt;object type=&quot;3&quot; unique_id=&quot;10441&quot;&gt;&lt;property id=&quot;20148&quot; value=&quot;5&quot;/&gt;&lt;property id=&quot;20300&quot; value=&quot;Slide 36 - &amp;quot;Tables&amp;quot;&quot;/&gt;&lt;property id=&quot;20307&quot; value=&quot;274&quot;/&gt;&lt;/object&gt;&lt;object type=&quot;3&quot; unique_id=&quot;10442&quot;&gt;&lt;property id=&quot;20148&quot; value=&quot;5&quot;/&gt;&lt;property id=&quot;20300&quot; value=&quot;Slide 37 - &amp;quot;Tables (continued)&amp;quot;&quot;/&gt;&lt;property id=&quot;20307&quot; value=&quot;307&quot;/&gt;&lt;/object&gt;&lt;object type=&quot;3&quot; unique_id=&quot;10443&quot;&gt;&lt;property id=&quot;20148&quot; value=&quot;5&quot;/&gt;&lt;property id=&quot;20300&quot; value=&quot;Slide 38 - &amp;quot;Charts&amp;quot;&quot;/&gt;&lt;property id=&quot;20307&quot; value=&quot;282&quot;/&gt;&lt;/object&gt;&lt;object type=&quot;3&quot; unique_id=&quot;10444&quot;&gt;&lt;property id=&quot;20148&quot; value=&quot;5&quot;/&gt;&lt;property id=&quot;20300&quot; value=&quot;Slide 39 - &amp;quot;Charts (continued)&amp;quot;&quot;/&gt;&lt;property id=&quot;20307&quot; value=&quot;285&quot;/&gt;&lt;/object&gt;&lt;object type=&quot;3&quot; unique_id=&quot;10445&quot;&gt;&lt;property id=&quot;20148&quot; value=&quot;5&quot;/&gt;&lt;property id=&quot;20300&quot; value=&quot;Slide 40 - &amp;quot;Charts (continued)&amp;quot;&quot;/&gt;&lt;property id=&quot;20307&quot; value=&quot;304&quot;/&gt;&lt;/object&gt;&lt;object type=&quot;3&quot; unique_id=&quot;10446&quot;&gt;&lt;property id=&quot;20148&quot; value=&quot;5&quot;/&gt;&lt;property id=&quot;20300&quot; value=&quot;Slide 41 - &amp;quot;Charts (continued)&amp;quot;&quot;/&gt;&lt;property id=&quot;20307&quot; value=&quot;306&quot;/&gt;&lt;/object&gt;&lt;object type=&quot;3&quot; unique_id=&quot;10447&quot;&gt;&lt;property id=&quot;20148&quot; value=&quot;5&quot;/&gt;&lt;property id=&quot;20300&quot; value=&quot;Slide 42 - &amp;quot;Charts (continued)&amp;quot;&quot;/&gt;&lt;property id=&quot;20307&quot; value=&quot;308&quot;/&gt;&lt;/object&gt;&lt;object type=&quot;3&quot; unique_id=&quot;10448&quot;&gt;&lt;property id=&quot;20148&quot; value=&quot;5&quot;/&gt;&lt;property id=&quot;20300&quot; value=&quot;Slide 43 - &amp;quot;SmartArt and graphics&amp;quot;&quot;/&gt;&lt;property id=&quot;20307&quot; value=&quot;287&quot;/&gt;&lt;/object&gt;&lt;object type=&quot;3&quot; unique_id=&quot;10449&quot;&gt;&lt;property id=&quot;20148&quot; value=&quot;5&quot;/&gt;&lt;property id=&quot;20300&quot; value=&quot;Slide 44 - &amp;quot;SmartArt and graphics (continued)&amp;quot;&quot;/&gt;&lt;property id=&quot;20307&quot; value=&quot;311&quot;/&gt;&lt;/object&gt;&lt;object type=&quot;3&quot; unique_id=&quot;10450&quot;&gt;&lt;property id=&quot;20148&quot; value=&quot;5&quot;/&gt;&lt;property id=&quot;20300&quot; value=&quot;Slide 45 - &amp;quot;Transitions, animations, and graphic effects&amp;quot;&quot;/&gt;&lt;property id=&quot;20307&quot; value=&quot;283&quot;/&gt;&lt;/object&gt;&lt;object type=&quot;3&quot; unique_id=&quot;10451&quot;&gt;&lt;property id=&quot;20148&quot; value=&quot;5&quot;/&gt;&lt;property id=&quot;20300&quot; value=&quot;Slide 3 - &amp;quot;Printing&amp;quot;&quot;/&gt;&lt;property id=&quot;20307&quot; value=&quot;301&quot;/&gt;&lt;/object&gt;&lt;object type=&quot;3&quot; unique_id=&quot;10452&quot;&gt;&lt;property id=&quot;20148&quot; value=&quot;5&quot;/&gt;&lt;property id=&quot;20300&quot; value=&quot;Slide 46&quot;/&gt;&lt;property id=&quot;20307&quot; value=&quot;284&quot;/&gt;&lt;/object&gt;&lt;object type=&quot;3&quot; unique_id=&quot;11168&quot;&gt;&lt;property id=&quot;20148&quot; value=&quot;5&quot;/&gt;&lt;property id=&quot;20300&quot; value=&quot;Slide 4 - &amp;quot;Saving as a PDF&amp;quot;&quot;/&gt;&lt;property id=&quot;20307&quot; value=&quot;315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Wells Fargo 2019">
  <a:themeElements>
    <a:clrScheme name="Wells Fargo 2019 Colors">
      <a:dk1>
        <a:srgbClr val="141414"/>
      </a:dk1>
      <a:lt1>
        <a:srgbClr val="FFFFFF"/>
      </a:lt1>
      <a:dk2>
        <a:srgbClr val="D71E28"/>
      </a:dk2>
      <a:lt2>
        <a:srgbClr val="F4F0ED"/>
      </a:lt2>
      <a:accent1>
        <a:srgbClr val="EB691E"/>
      </a:accent1>
      <a:accent2>
        <a:srgbClr val="D73F26"/>
      </a:accent2>
      <a:accent3>
        <a:srgbClr val="C83255"/>
      </a:accent3>
      <a:accent4>
        <a:srgbClr val="AA1E87"/>
      </a:accent4>
      <a:accent5>
        <a:srgbClr val="823291"/>
      </a:accent5>
      <a:accent6>
        <a:srgbClr val="5A469B"/>
      </a:accent6>
      <a:hlink>
        <a:srgbClr val="5A469B"/>
      </a:hlink>
      <a:folHlink>
        <a:srgbClr val="5A469B"/>
      </a:folHlink>
    </a:clrScheme>
    <a:fontScheme name="Wells Fargo 2019 Fonts">
      <a:majorFont>
        <a:latin typeface="Wells Fargo Sans Display" panose="020B0503020203020204" pitchFamily="34" charset="0"/>
        <a:ea typeface=""/>
        <a:cs typeface=""/>
      </a:majorFont>
      <a:minorFont>
        <a:latin typeface="Wells Fargo Sans" panose="020B0503020203020204" pitchFamily="34" charset="0"/>
        <a:ea typeface=""/>
        <a:cs typeface=""/>
      </a:minorFont>
    </a:fontScheme>
    <a:fmtScheme name="Wells Fargo 2019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rgbClr val="787070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rgbClr val="787070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/>
      <a:lstStyle>
        <a:defPPr marL="171450" indent="-171450">
          <a:lnSpc>
            <a:spcPct val="100000"/>
          </a:lnSpc>
          <a:spcBef>
            <a:spcPts val="1200"/>
          </a:spcBef>
          <a:buSzPct val="100000"/>
          <a:buFont typeface="Wells Fargo Sans"/>
          <a:buChar char="•"/>
          <a:defRPr sz="1600"/>
        </a:defPPr>
      </a:lstStyle>
    </a:txDef>
  </a:objectDefaults>
  <a:extraClrSchemeLst/>
  <a:custClrLst>
    <a:custClr name="WF Red">
      <a:srgbClr val="D71E28"/>
    </a:custClr>
    <a:custClr name="WF Yellow">
      <a:srgbClr val="FFCD41"/>
    </a:custClr>
    <a:custClr name="WF Yellow Tint 1">
      <a:srgbClr val="FFDC78"/>
    </a:custClr>
    <a:custClr name="WF Yellow Tint 2">
      <a:srgbClr val="FFE6A0"/>
    </a:custClr>
    <a:custClr name="WF Yellow Tint 3">
      <a:srgbClr val="FFF0C8"/>
    </a:custClr>
    <a:custClr name="WF Yellow Tint 4">
      <a:srgbClr val="FFF7E2"/>
    </a:custClr>
    <a:custClr name="WF Gray 1">
      <a:srgbClr val="3B3331"/>
    </a:custClr>
    <a:custClr name="WF Gray 2">
      <a:srgbClr val="787070"/>
    </a:custClr>
    <a:custClr name="WF Gray 3">
      <a:srgbClr val="B5ADAD"/>
    </a:custClr>
    <a:custClr name="WF Gray 4">
      <a:srgbClr val="F4F0ED"/>
    </a:custClr>
    <a:custClr name="WF Orange Dark 2">
      <a:srgbClr val="873100"/>
    </a:custClr>
    <a:custClr name="WF Orange Dark 1">
      <a:srgbClr val="A93E00"/>
    </a:custClr>
    <a:custClr name="WF Orange">
      <a:srgbClr val="EB691E"/>
    </a:custClr>
    <a:custClr name="WF Orange Light 1">
      <a:srgbClr val="FF9657"/>
    </a:custClr>
    <a:custClr name="WF Orange Light 1">
      <a:srgbClr val="FFC5A3"/>
    </a:custClr>
    <a:custClr name="WF Coral Dark 2">
      <a:srgbClr val="87190A"/>
    </a:custClr>
    <a:custClr name="WF Coral Dark 1">
      <a:srgbClr val="B42D19"/>
    </a:custClr>
    <a:custClr name="WF Coral">
      <a:srgbClr val="D73F26"/>
    </a:custClr>
    <a:custClr name="WF Coral Light 1">
      <a:srgbClr val="FF755E"/>
    </a:custClr>
    <a:custClr name="WF Coral Light 1">
      <a:srgbClr val="FFB1A6"/>
    </a:custClr>
    <a:custClr name="WF Pink Dark 2">
      <a:srgbClr val="6E142D"/>
    </a:custClr>
    <a:custClr name="WF Pink Dark 1">
      <a:srgbClr val="9B2341"/>
    </a:custClr>
    <a:custClr name="WF Pink">
      <a:srgbClr val="C83255"/>
    </a:custClr>
    <a:custClr name="WF Pink Light 1">
      <a:srgbClr val="F26D91"/>
    </a:custClr>
    <a:custClr name="WF Pink Light 1">
      <a:srgbClr val="FFA6BE"/>
    </a:custClr>
    <a:custClr name="WF Purple Dark 2">
      <a:srgbClr val="640A4B"/>
    </a:custClr>
    <a:custClr name="WF Purple Dark 1">
      <a:srgbClr val="871469"/>
    </a:custClr>
    <a:custClr name="WF Purple">
      <a:srgbClr val="AA1E87"/>
    </a:custClr>
    <a:custClr name="WF Purple Light 1">
      <a:srgbClr val="D169B8"/>
    </a:custClr>
    <a:custClr name="WF Purple Light 1">
      <a:srgbClr val="F2A5DC"/>
    </a:custClr>
    <a:custClr name="WF Violet Dark 2">
      <a:srgbClr val="5A1E64"/>
    </a:custClr>
    <a:custClr name="WF Violet Dark 1">
      <a:srgbClr val="64287D"/>
    </a:custClr>
    <a:custClr name="WF Violet">
      <a:srgbClr val="823291"/>
    </a:custClr>
    <a:custClr name="WF Violet Light 1">
      <a:srgbClr val="BB70CC"/>
    </a:custClr>
    <a:custClr name="WF Violet Light 1">
      <a:srgbClr val="E5A2F2"/>
    </a:custClr>
    <a:custClr name="WF Indigo Dark 2">
      <a:srgbClr val="352B6B"/>
    </a:custClr>
    <a:custClr name="WF Indigo Dark 1">
      <a:srgbClr val="463782"/>
    </a:custClr>
    <a:custClr name="WF Indigo">
      <a:srgbClr val="5A469B"/>
    </a:custClr>
    <a:custClr name="WF Indigo Light 1">
      <a:srgbClr val="9A89D9"/>
    </a:custClr>
    <a:custClr name="WF Indigo Light 1">
      <a:srgbClr val="BFB3F2"/>
    </a:custClr>
  </a:custClrLst>
  <a:extLst>
    <a:ext uri="{05A4C25C-085E-4340-85A3-A5531E510DB2}">
      <thm15:themeFamily xmlns:thm15="http://schemas.microsoft.com/office/thememl/2012/main" name="Presentation4" id="{F5A16A5F-BCCD-492C-ABBC-5CE344749FE3}" vid="{A52EFA2D-49E8-43B1-B40A-1FC7B6B864A1}"/>
    </a:ext>
  </a:extLst>
</a:theme>
</file>

<file path=ppt/theme/theme2.xml><?xml version="1.0" encoding="utf-8"?>
<a:theme xmlns:a="http://schemas.openxmlformats.org/drawingml/2006/main" name="Wells Fargo 2019">
  <a:themeElements>
    <a:clrScheme name="Wells Fargo 2019 Colors">
      <a:dk1>
        <a:srgbClr val="141414"/>
      </a:dk1>
      <a:lt1>
        <a:srgbClr val="FFFFFF"/>
      </a:lt1>
      <a:dk2>
        <a:srgbClr val="D71E28"/>
      </a:dk2>
      <a:lt2>
        <a:srgbClr val="F4F0ED"/>
      </a:lt2>
      <a:accent1>
        <a:srgbClr val="EB691E"/>
      </a:accent1>
      <a:accent2>
        <a:srgbClr val="D73F26"/>
      </a:accent2>
      <a:accent3>
        <a:srgbClr val="C83255"/>
      </a:accent3>
      <a:accent4>
        <a:srgbClr val="AA1E87"/>
      </a:accent4>
      <a:accent5>
        <a:srgbClr val="823291"/>
      </a:accent5>
      <a:accent6>
        <a:srgbClr val="5A469B"/>
      </a:accent6>
      <a:hlink>
        <a:srgbClr val="5A469B"/>
      </a:hlink>
      <a:folHlink>
        <a:srgbClr val="5A469B"/>
      </a:folHlink>
    </a:clrScheme>
    <a:fontScheme name="Wells Fargo 2019 Fonts">
      <a:majorFont>
        <a:latin typeface="Wells Fargo Sans Display" panose="020B0503020203020204" pitchFamily="34" charset="0"/>
        <a:ea typeface=""/>
        <a:cs typeface=""/>
      </a:majorFont>
      <a:minorFont>
        <a:latin typeface="Wells Fargo Sans" panose="020B0503020203020204" pitchFamily="34" charset="0"/>
        <a:ea typeface=""/>
        <a:cs typeface=""/>
      </a:minorFont>
    </a:fontScheme>
    <a:fmtScheme name="Wells Fargo 2019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rgbClr val="787070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rgbClr val="787070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/>
      <a:lstStyle>
        <a:defPPr marL="171450" indent="-171450">
          <a:lnSpc>
            <a:spcPct val="100000"/>
          </a:lnSpc>
          <a:spcBef>
            <a:spcPts val="1200"/>
          </a:spcBef>
          <a:buSzPct val="100000"/>
          <a:buFont typeface="Wells Fargo Sans"/>
          <a:buChar char="•"/>
          <a:defRPr sz="1600"/>
        </a:defPPr>
      </a:lstStyle>
    </a:txDef>
  </a:objectDefaults>
  <a:extraClrSchemeLst/>
  <a:custClrLst>
    <a:custClr name="WF Red">
      <a:srgbClr val="D71E28"/>
    </a:custClr>
    <a:custClr name="WF Yellow">
      <a:srgbClr val="FFCD41"/>
    </a:custClr>
    <a:custClr name="WF Yellow Tint 1">
      <a:srgbClr val="FFDC78"/>
    </a:custClr>
    <a:custClr name="WF Yellow Tint 2">
      <a:srgbClr val="FFE6A0"/>
    </a:custClr>
    <a:custClr name="WF Yellow Tint 3">
      <a:srgbClr val="FFF0C8"/>
    </a:custClr>
    <a:custClr name="WF Yellow Tint 4">
      <a:srgbClr val="FFF7E2"/>
    </a:custClr>
    <a:custClr name="WF Gray 1">
      <a:srgbClr val="3B3331"/>
    </a:custClr>
    <a:custClr name="WF Gray 2">
      <a:srgbClr val="787070"/>
    </a:custClr>
    <a:custClr name="WF Gray 3">
      <a:srgbClr val="B5ADAD"/>
    </a:custClr>
    <a:custClr name="WF Gray 4">
      <a:srgbClr val="F4F0ED"/>
    </a:custClr>
    <a:custClr name="WF Orange Dark 2">
      <a:srgbClr val="873100"/>
    </a:custClr>
    <a:custClr name="WF Orange Dark 1">
      <a:srgbClr val="A93E00"/>
    </a:custClr>
    <a:custClr name="WF Orange">
      <a:srgbClr val="EB691E"/>
    </a:custClr>
    <a:custClr name="WF Orange Light 1">
      <a:srgbClr val="FF9657"/>
    </a:custClr>
    <a:custClr name="WF Orange Light 1">
      <a:srgbClr val="FFC5A3"/>
    </a:custClr>
    <a:custClr name="WF Coral Dark 2">
      <a:srgbClr val="87190A"/>
    </a:custClr>
    <a:custClr name="WF Coral Dark 1">
      <a:srgbClr val="B42D19"/>
    </a:custClr>
    <a:custClr name="WF Coral">
      <a:srgbClr val="D73F26"/>
    </a:custClr>
    <a:custClr name="WF Coral Light 1">
      <a:srgbClr val="FF755E"/>
    </a:custClr>
    <a:custClr name="WF Coral Light 1">
      <a:srgbClr val="FFB1A6"/>
    </a:custClr>
    <a:custClr name="WF Pink Dark 2">
      <a:srgbClr val="6E142D"/>
    </a:custClr>
    <a:custClr name="WF Pink Dark 1">
      <a:srgbClr val="9B2341"/>
    </a:custClr>
    <a:custClr name="WF Pink">
      <a:srgbClr val="C83255"/>
    </a:custClr>
    <a:custClr name="WF Pink Light 1">
      <a:srgbClr val="F26D91"/>
    </a:custClr>
    <a:custClr name="WF Pink Light 1">
      <a:srgbClr val="FFA6BE"/>
    </a:custClr>
    <a:custClr name="WF Purple Dark 2">
      <a:srgbClr val="640A4B"/>
    </a:custClr>
    <a:custClr name="WF Purple Dark 1">
      <a:srgbClr val="871469"/>
    </a:custClr>
    <a:custClr name="WF Purple">
      <a:srgbClr val="AA1E87"/>
    </a:custClr>
    <a:custClr name="WF Purple Light 1">
      <a:srgbClr val="D169B8"/>
    </a:custClr>
    <a:custClr name="WF Purple Light 1">
      <a:srgbClr val="F2A5DC"/>
    </a:custClr>
    <a:custClr name="WF Violet Dark 2">
      <a:srgbClr val="5A1E64"/>
    </a:custClr>
    <a:custClr name="WF Violet Dark 1">
      <a:srgbClr val="64287D"/>
    </a:custClr>
    <a:custClr name="WF Violet">
      <a:srgbClr val="823291"/>
    </a:custClr>
    <a:custClr name="WF Violet Light 1">
      <a:srgbClr val="BB70CC"/>
    </a:custClr>
    <a:custClr name="WF Violet Light 1">
      <a:srgbClr val="E5A2F2"/>
    </a:custClr>
    <a:custClr name="WF Indigo Dark 2">
      <a:srgbClr val="352B6B"/>
    </a:custClr>
    <a:custClr name="WF Indigo Dark 1">
      <a:srgbClr val="463782"/>
    </a:custClr>
    <a:custClr name="WF Indigo">
      <a:srgbClr val="5A469B"/>
    </a:custClr>
    <a:custClr name="WF Indigo Light 1">
      <a:srgbClr val="9A89D9"/>
    </a:custClr>
    <a:custClr name="WF Indigo Light 1">
      <a:srgbClr val="BFB3F2"/>
    </a:custClr>
  </a:custClrLst>
</a:theme>
</file>

<file path=ppt/theme/theme3.xml><?xml version="1.0" encoding="utf-8"?>
<a:theme xmlns:a="http://schemas.openxmlformats.org/drawingml/2006/main" name="Wells Fargo 2019">
  <a:themeElements>
    <a:clrScheme name="Wells Fargo 2019 Colors">
      <a:dk1>
        <a:srgbClr val="141414"/>
      </a:dk1>
      <a:lt1>
        <a:srgbClr val="FFFFFF"/>
      </a:lt1>
      <a:dk2>
        <a:srgbClr val="D71E28"/>
      </a:dk2>
      <a:lt2>
        <a:srgbClr val="F4F0ED"/>
      </a:lt2>
      <a:accent1>
        <a:srgbClr val="EB691E"/>
      </a:accent1>
      <a:accent2>
        <a:srgbClr val="D73F26"/>
      </a:accent2>
      <a:accent3>
        <a:srgbClr val="C83255"/>
      </a:accent3>
      <a:accent4>
        <a:srgbClr val="AA1E87"/>
      </a:accent4>
      <a:accent5>
        <a:srgbClr val="823291"/>
      </a:accent5>
      <a:accent6>
        <a:srgbClr val="5A469B"/>
      </a:accent6>
      <a:hlink>
        <a:srgbClr val="5A469B"/>
      </a:hlink>
      <a:folHlink>
        <a:srgbClr val="5A469B"/>
      </a:folHlink>
    </a:clrScheme>
    <a:fontScheme name="Wells Fargo 2019 Fonts">
      <a:majorFont>
        <a:latin typeface="Wells Fargo Sans Display" panose="020B0503020203020204" pitchFamily="34" charset="0"/>
        <a:ea typeface=""/>
        <a:cs typeface=""/>
      </a:majorFont>
      <a:minorFont>
        <a:latin typeface="Wells Fargo Sans" panose="020B0503020203020204" pitchFamily="34" charset="0"/>
        <a:ea typeface=""/>
        <a:cs typeface=""/>
      </a:minorFont>
    </a:fontScheme>
    <a:fmtScheme name="Wells Fargo 2019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rgbClr val="787070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rgbClr val="787070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/>
      <a:lstStyle>
        <a:defPPr marL="171450" indent="-171450">
          <a:lnSpc>
            <a:spcPct val="100000"/>
          </a:lnSpc>
          <a:spcBef>
            <a:spcPts val="1200"/>
          </a:spcBef>
          <a:buSzPct val="100000"/>
          <a:buFont typeface="Wells Fargo Sans"/>
          <a:buChar char="•"/>
          <a:defRPr sz="1600"/>
        </a:defPPr>
      </a:lstStyle>
    </a:txDef>
  </a:objectDefaults>
  <a:extraClrSchemeLst/>
  <a:custClrLst>
    <a:custClr name="WF Red">
      <a:srgbClr val="D71E28"/>
    </a:custClr>
    <a:custClr name="WF Yellow">
      <a:srgbClr val="FFCD41"/>
    </a:custClr>
    <a:custClr name="WF Yellow Tint 1">
      <a:srgbClr val="FFDC78"/>
    </a:custClr>
    <a:custClr name="WF Yellow Tint 2">
      <a:srgbClr val="FFE6A0"/>
    </a:custClr>
    <a:custClr name="WF Yellow Tint 3">
      <a:srgbClr val="FFF0C8"/>
    </a:custClr>
    <a:custClr name="WF Yellow Tint 4">
      <a:srgbClr val="FFF7E2"/>
    </a:custClr>
    <a:custClr name="WF Gray 1">
      <a:srgbClr val="3B3331"/>
    </a:custClr>
    <a:custClr name="WF Gray 2">
      <a:srgbClr val="787070"/>
    </a:custClr>
    <a:custClr name="WF Gray 3">
      <a:srgbClr val="B5ADAD"/>
    </a:custClr>
    <a:custClr name="WF Gray 4">
      <a:srgbClr val="F4F0ED"/>
    </a:custClr>
    <a:custClr name="WF Orange Dark 2">
      <a:srgbClr val="873100"/>
    </a:custClr>
    <a:custClr name="WF Orange Dark 1">
      <a:srgbClr val="A93E00"/>
    </a:custClr>
    <a:custClr name="WF Orange">
      <a:srgbClr val="EB691E"/>
    </a:custClr>
    <a:custClr name="WF Orange Light 1">
      <a:srgbClr val="FF9657"/>
    </a:custClr>
    <a:custClr name="WF Orange Light 1">
      <a:srgbClr val="FFC5A3"/>
    </a:custClr>
    <a:custClr name="WF Coral Dark 2">
      <a:srgbClr val="87190A"/>
    </a:custClr>
    <a:custClr name="WF Coral Dark 1">
      <a:srgbClr val="B42D19"/>
    </a:custClr>
    <a:custClr name="WF Coral">
      <a:srgbClr val="D73F26"/>
    </a:custClr>
    <a:custClr name="WF Coral Light 1">
      <a:srgbClr val="FF755E"/>
    </a:custClr>
    <a:custClr name="WF Coral Light 1">
      <a:srgbClr val="FFB1A6"/>
    </a:custClr>
    <a:custClr name="WF Pink Dark 2">
      <a:srgbClr val="6E142D"/>
    </a:custClr>
    <a:custClr name="WF Pink Dark 1">
      <a:srgbClr val="9B2341"/>
    </a:custClr>
    <a:custClr name="WF Pink">
      <a:srgbClr val="C83255"/>
    </a:custClr>
    <a:custClr name="WF Pink Light 1">
      <a:srgbClr val="F26D91"/>
    </a:custClr>
    <a:custClr name="WF Pink Light 1">
      <a:srgbClr val="FFA6BE"/>
    </a:custClr>
    <a:custClr name="WF Purple Dark 2">
      <a:srgbClr val="640A4B"/>
    </a:custClr>
    <a:custClr name="WF Purple Dark 1">
      <a:srgbClr val="871469"/>
    </a:custClr>
    <a:custClr name="WF Purple">
      <a:srgbClr val="AA1E87"/>
    </a:custClr>
    <a:custClr name="WF Purple Light 1">
      <a:srgbClr val="D169B8"/>
    </a:custClr>
    <a:custClr name="WF Purple Light 1">
      <a:srgbClr val="F2A5DC"/>
    </a:custClr>
    <a:custClr name="WF Violet Dark 2">
      <a:srgbClr val="5A1E64"/>
    </a:custClr>
    <a:custClr name="WF Violet Dark 1">
      <a:srgbClr val="64287D"/>
    </a:custClr>
    <a:custClr name="WF Violet">
      <a:srgbClr val="823291"/>
    </a:custClr>
    <a:custClr name="WF Violet Light 1">
      <a:srgbClr val="BB70CC"/>
    </a:custClr>
    <a:custClr name="WF Violet Light 1">
      <a:srgbClr val="E5A2F2"/>
    </a:custClr>
    <a:custClr name="WF Indigo Dark 2">
      <a:srgbClr val="352B6B"/>
    </a:custClr>
    <a:custClr name="WF Indigo Dark 1">
      <a:srgbClr val="463782"/>
    </a:custClr>
    <a:custClr name="WF Indigo">
      <a:srgbClr val="5A469B"/>
    </a:custClr>
    <a:custClr name="WF Indigo Light 1">
      <a:srgbClr val="9A89D9"/>
    </a:custClr>
    <a:custClr name="WF Indigo Light 1">
      <a:srgbClr val="BFB3F2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WF 4x3 WFSans Embedded PowerPoint 18Jan2019</Template>
  <TotalTime>780</TotalTime>
  <Words>521</Words>
  <Application>Microsoft Office PowerPoint</Application>
  <PresentationFormat>On-screen Show (4:3)</PresentationFormat>
  <Paragraphs>116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Wingdings</vt:lpstr>
      <vt:lpstr>Bahnschrift</vt:lpstr>
      <vt:lpstr>Wells Fargo Sans Display</vt:lpstr>
      <vt:lpstr>Wells Fargo Sans</vt:lpstr>
      <vt:lpstr>Wells Fargo 2019</vt:lpstr>
      <vt:lpstr>Facial Recognition</vt:lpstr>
      <vt:lpstr>Facial recognition overview</vt:lpstr>
      <vt:lpstr>How facial recognition works</vt:lpstr>
      <vt:lpstr>How facial recognition works</vt:lpstr>
      <vt:lpstr>Instructions for this exercise</vt:lpstr>
      <vt:lpstr>#1</vt:lpstr>
      <vt:lpstr>#2</vt:lpstr>
      <vt:lpstr>#3</vt:lpstr>
      <vt:lpstr>#4</vt:lpstr>
      <vt:lpstr>#5</vt:lpstr>
      <vt:lpstr>#6</vt:lpstr>
      <vt:lpstr>#7</vt:lpstr>
      <vt:lpstr>#8</vt:lpstr>
      <vt:lpstr>#9</vt:lpstr>
      <vt:lpstr>#10</vt:lpstr>
      <vt:lpstr>Review responses</vt:lpstr>
      <vt:lpstr>Answer: Quiz not really about facial recognition!</vt:lpstr>
      <vt:lpstr>Summary</vt:lpstr>
    </vt:vector>
  </TitlesOfParts>
  <Manager/>
  <Company>Wells Fargo N.A.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Kern</dc:creator>
  <cp:keywords/>
  <dc:description/>
  <cp:lastModifiedBy>Daniel Kern</cp:lastModifiedBy>
  <cp:revision>23</cp:revision>
  <cp:lastPrinted>2018-10-13T23:11:53Z</cp:lastPrinted>
  <dcterms:created xsi:type="dcterms:W3CDTF">2019-06-07T13:40:35Z</dcterms:created>
  <dcterms:modified xsi:type="dcterms:W3CDTF">2020-05-13T20:08:21Z</dcterms:modified>
  <cp:category/>
</cp:coreProperties>
</file>